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02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318" r:id="rId38"/>
    <p:sldId id="296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8"/>
    <p:restoredTop sz="85271"/>
  </p:normalViewPr>
  <p:slideViewPr>
    <p:cSldViewPr snapToGrid="0" snapToObjects="1">
      <p:cViewPr varScale="1">
        <p:scale>
          <a:sx n="107" d="100"/>
          <a:sy n="107" d="100"/>
        </p:scale>
        <p:origin x="1288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 for models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工作表1!$B$1:$B$4</c:f>
              <c:strCache>
                <c:ptCount val="4"/>
                <c:pt idx="0">
                  <c:v>Logistic Regression</c:v>
                </c:pt>
                <c:pt idx="1">
                  <c:v>Support Vector Machine</c:v>
                </c:pt>
                <c:pt idx="2">
                  <c:v>Discision Tree</c:v>
                </c:pt>
                <c:pt idx="3">
                  <c:v>K Nearest Neighbor</c:v>
                </c:pt>
              </c:strCache>
            </c:strRef>
          </c:cat>
          <c:val>
            <c:numRef>
              <c:f>工作表1!$A$1:$A$4</c:f>
              <c:numCache>
                <c:formatCode>General</c:formatCode>
                <c:ptCount val="4"/>
                <c:pt idx="0">
                  <c:v>0.83428599999999997</c:v>
                </c:pt>
                <c:pt idx="1">
                  <c:v>0.83428599999999997</c:v>
                </c:pt>
                <c:pt idx="2">
                  <c:v>0.87523799999999996</c:v>
                </c:pt>
                <c:pt idx="3">
                  <c:v>0.86095200000000005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F-8940-A1F6-01E5197EA07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79057632"/>
        <c:axId val="579059344"/>
      </c:barChart>
      <c:catAx>
        <c:axId val="57905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9059344"/>
        <c:crosses val="autoZero"/>
        <c:auto val="1"/>
        <c:lblAlgn val="ctr"/>
        <c:lblOffset val="100"/>
        <c:noMultiLvlLbl val="0"/>
      </c:catAx>
      <c:valAx>
        <c:axId val="579059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9057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94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17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Chou/HW-for-IBM-DS/blob/main/capstone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Chou/HW-for-IBM-DS/blob/main/capstone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Chou/HW-for-IBM-DS/blob/main/capstone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Chou/HW-for-IBM-DS/blob/main/capstone/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Chou/HW-for-IBM-DS/blob/main/capstone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CChou/HW-for-IBM-DS/tree/main/capston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Chou/HW-for-IBM-DS/blob/main/capstone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Chou/HW-for-IBM-DS/blob/main/capstone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Chou/HW-for-IBM-DS/blob/main/capstone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Dennis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2024.11.18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Scatter plot to find the relationship between two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bar plot to find the highest successful rate with variables.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83452-4CEC-8420-12BA-F0D5A7C9569C}"/>
              </a:ext>
            </a:extLst>
          </p:cNvPr>
          <p:cNvSpPr txBox="1"/>
          <p:nvPr/>
        </p:nvSpPr>
        <p:spPr>
          <a:xfrm>
            <a:off x="770010" y="3094970"/>
            <a:ext cx="8838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CCChou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/HW-for-IBM-DS/blob/main/capstone/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edadataviz.ipynb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BD341F-2492-25D3-673D-D8770D803345}"/>
              </a:ext>
            </a:extLst>
          </p:cNvPr>
          <p:cNvSpPr txBox="1"/>
          <p:nvPr/>
        </p:nvSpPr>
        <p:spPr>
          <a:xfrm>
            <a:off x="770011" y="4184774"/>
            <a:ext cx="8838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CCChou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/HW-for-IBM-DS/blob/main/capstone/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jupyter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-labs-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eda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-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sql-coursera_sqllite.ipynb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83F479D-9691-ED91-B80B-AF4B06433752}"/>
              </a:ext>
            </a:extLst>
          </p:cNvPr>
          <p:cNvSpPr txBox="1"/>
          <p:nvPr/>
        </p:nvSpPr>
        <p:spPr>
          <a:xfrm>
            <a:off x="770011" y="4184774"/>
            <a:ext cx="8838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CCChou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/HW-for-IBM-DS/blob/main/capstone/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lab_jupyter_launch_site_location.ipynb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scatter and pie chart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pie chart can see the total successful rate in which site and can go deeper to find out the percentage of successful rate in each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scatter plot can find out the relationship between payload mass and launch site.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A82AEFA-C749-11F4-8F48-A77D8F089CFC}"/>
              </a:ext>
            </a:extLst>
          </p:cNvPr>
          <p:cNvSpPr txBox="1"/>
          <p:nvPr/>
        </p:nvSpPr>
        <p:spPr>
          <a:xfrm>
            <a:off x="770011" y="4184774"/>
            <a:ext cx="8838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CCChou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/HW-for-IBM-DS/blob/main/capstone/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dashboard.py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 Logistic Regression, Decision Tree, KNN, SVM models’ accuracy to choose the best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best parameter for all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 shows the Decision Tree do the best job.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453291-08E4-85CB-4304-59AFFF50FDA7}"/>
              </a:ext>
            </a:extLst>
          </p:cNvPr>
          <p:cNvSpPr txBox="1"/>
          <p:nvPr/>
        </p:nvSpPr>
        <p:spPr>
          <a:xfrm>
            <a:off x="770010" y="3913371"/>
            <a:ext cx="8838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CCChou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/HW-for-IBM-DS/blob/main/capstone/SpaceX_Machine%20Learning%20Prediction_Part_5.ipynb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926756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flight number comes with more success in every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5C9574C-4FE7-991A-830F-0ABAB9DF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66" y="2996514"/>
            <a:ext cx="9950667" cy="30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38436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VAFB-SLC launch site has no rockets launched for heavy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KSC-LC launch site has more success for the light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E87F13-BCBA-73A4-02EB-C70EE290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7" y="3175044"/>
            <a:ext cx="9980367" cy="31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SO orbit</a:t>
            </a:r>
            <a:r>
              <a:rPr lang="zh-TW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never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ES-L1, GEO, HEO, SSO have more successes.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CC822DD-8B81-8C8B-58BB-F820662A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64" y="2082114"/>
            <a:ext cx="5497923" cy="40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hard to find out there’s a relationship between orbit and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in LEO orbit seems higher flight number comes with more successes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2302DAC-FB3D-6166-E9F4-67BDF2BE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15" y="3167237"/>
            <a:ext cx="10060192" cy="32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36539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scatter plot, it shows there seems no relationship between payload and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41FB147-F77C-E2C7-D4FA-819751BF8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95" y="3135988"/>
            <a:ext cx="9942432" cy="30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the line chart you can say the successful rate increase when the year growth.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there’s some reason makes the successful rate fall in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45DCF51-10BA-E738-D2BD-4D55E330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1" y="2069757"/>
            <a:ext cx="5907733" cy="42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14977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figure shows there’s four launch site for Falcon 9.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B7AFEED-D911-1E7F-BB00-311A9262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2" y="1816609"/>
            <a:ext cx="3262699" cy="419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can see the first 5 record shows that most of launch site’s orbit are LEO.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records shows these 5 records are success for mission but landing usually not.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512351-787F-25B5-CF88-4275AC75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0" y="3361099"/>
            <a:ext cx="11957222" cy="22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below figure shows the summary of payload mass is 99980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525877-0730-AFED-8735-AA7607E4B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512305"/>
            <a:ext cx="5091382" cy="14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below figure shows the average of payload mass is 2534.67 KG for booster version which is F9 v1.1.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C52C7A-662F-406B-FD46-37F4461C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899719"/>
            <a:ext cx="6462721" cy="18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ground landing is in 2015-12-22.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98913B4-C6F1-8B36-301D-BEF60F4A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94846"/>
            <a:ext cx="4147622" cy="212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20080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figure shows the successful drone ship landing with payload between 4000 to 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You could see the F9 FT series booster version is the most common version in this range with successful drone ship landing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74CB4B8-5D8D-8E17-59BA-1E5E2883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915" y="1892199"/>
            <a:ext cx="2879684" cy="33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4046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figure you can find out there’s 101 launches and most of mission are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four mission outcome type (perhaps there’s typo because the success show twice)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B919AE-90EB-3F8B-481B-E704786BE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626235"/>
            <a:ext cx="6169725" cy="23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There’s 12 booster version that carried maximum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C1AB332-CFF0-59B3-4587-E511524AA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730" y="1683126"/>
            <a:ext cx="1662875" cy="47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2015 there’s two landing outcome are failure.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Both the failure records were launched from CCAFS 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58BC36C-2AF7-E418-9E5F-8768A600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206496"/>
            <a:ext cx="8324604" cy="20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046426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maximum landing outcome between 2010-06-04 and 2017-03-20 is No attempt with the count 10.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minimum landing outcome is Preclude (drone ship) with the count 1.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4C9C78-BA96-DF38-E3D8-9578517B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98" y="1825625"/>
            <a:ext cx="3291445" cy="38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the map shows, we can find out the launch sites are all locate at the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located at both east and west coast.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TW" dirty="0">
                <a:solidFill>
                  <a:srgbClr val="0B49CB"/>
                </a:solidFill>
                <a:latin typeface="Abadi"/>
              </a:rPr>
              <a:t>Map for Launches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FC91ED1-775C-9C54-711A-9707262F3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69" y="3056232"/>
            <a:ext cx="7289469" cy="312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As the Map can see we have total 56 launches on both east and west sites</a:t>
            </a:r>
          </a:p>
          <a:p>
            <a:r>
              <a:rPr lang="en-US" dirty="0"/>
              <a:t>For the most successful sites is the </a:t>
            </a:r>
            <a:r>
              <a:rPr lang="en" altLang="zh-TW" b="0" i="0" dirty="0">
                <a:effectLst/>
                <a:latin typeface="system-ui"/>
              </a:rPr>
              <a:t>KSC LC-39A which has 10/13 successful rate</a:t>
            </a:r>
            <a:endParaRPr kumimoji="1" lang="zh-TW" alt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for Launches Successful Rate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80F3B5-C1FB-FC81-6614-8BBDBCDD4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83" y="3670083"/>
            <a:ext cx="4911121" cy="23554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FA576D8-756B-174D-456A-E5CD29714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70083"/>
            <a:ext cx="5131604" cy="23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you can see the map shows the site is far from the city side but near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might show the best launch suppose take place at coast and should be away from city.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for the distance between launch site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C156E7-5637-8040-7BD7-EDF352925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288" y="3517166"/>
            <a:ext cx="3268170" cy="287516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75C361C-3609-0CA3-FD40-AC9F9AB85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41" y="3517166"/>
            <a:ext cx="3268170" cy="283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the pie chart you can see the KSC LC-39A launch site has the highest successful rate.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1DD3E0-7193-A1E2-27C1-0A68CA9D4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5" y="2727375"/>
            <a:ext cx="9893871" cy="30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LC-39A launch site has 76.9% successful rate and only 23.1% failure.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KSC LC-39A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229FA2-D2F3-D900-B94F-4F94CBC2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51" y="2864552"/>
            <a:ext cx="9945933" cy="305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46821" y="2070140"/>
            <a:ext cx="993683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Falcon9 rocket launches usually cost less than other competitors. The reason of this is because of the reuse of the first stage of the launch.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is to estimate the SpaceX will reuse the first stage or not and use these information to determine the prices of launches.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plot you can find out the booster version v.1.1 has the lowest successful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 version FT has the highest successful rate in payload mass between 2k to 4k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 for all site with Payload Mass and Class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C8AEC39-4A74-7094-4F6E-C98CAC0B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77" y="3211527"/>
            <a:ext cx="9914867" cy="30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3695111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table you can see the highest accuracy model is decision tree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1C97AE0C-555F-8817-4F52-0C7A6FF2EB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82823"/>
              </p:ext>
            </p:extLst>
          </p:nvPr>
        </p:nvGraphicFramePr>
        <p:xfrm>
          <a:off x="4728520" y="2082114"/>
          <a:ext cx="6729452" cy="3663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shows the models has 3 false negative errors.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78064E-CA50-1C7B-9277-DEA21BFD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22" y="1992214"/>
            <a:ext cx="5028189" cy="39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7277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or not is related to booster version, payload mass,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can do the best prediction.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resource could be found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https://github.com/CCChou/HW-for-IBM-DS/tree/main/capstone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zh-TW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python to call the SpaceX API and the Wikipedia to collect data about the Falcon 9 launches.</a:t>
            </a:r>
            <a:endParaRPr lang="en-US" altLang="zh-TW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zh-TW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the collect stage, we use the </a:t>
            </a:r>
            <a:r>
              <a:rPr lang="en-US" altLang="zh-TW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altLang="zh-TW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parse the information and transfer to the pandas </a:t>
            </a:r>
            <a:r>
              <a:rPr lang="en-US" altLang="zh-TW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altLang="zh-TW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latter usage.</a:t>
            </a:r>
            <a:endParaRPr lang="en-US" altLang="zh-TW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zh-TW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zh-TW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altLang="zh-TW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altLang="zh-TW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zh-TW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Call SpaceX API to get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data from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Falcon9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Handling the missing value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TW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E7BB70-CB6E-C250-C9F4-0C289A6342EA}"/>
              </a:ext>
            </a:extLst>
          </p:cNvPr>
          <p:cNvSpPr txBox="1"/>
          <p:nvPr/>
        </p:nvSpPr>
        <p:spPr>
          <a:xfrm>
            <a:off x="1041419" y="4552909"/>
            <a:ext cx="30693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https://github.com/CCChou/HW-for-IBM-DS/blob/main/capstone/jupyter-labs-spacex-data-collection-api.ipynb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DDA82C-C8CC-A618-F225-5F82BF14CE5D}"/>
              </a:ext>
            </a:extLst>
          </p:cNvPr>
          <p:cNvSpPr/>
          <p:nvPr/>
        </p:nvSpPr>
        <p:spPr>
          <a:xfrm>
            <a:off x="7974452" y="2187861"/>
            <a:ext cx="961902" cy="653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Call API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F0B296-AD87-219B-FA45-CEA622E2EFFF}"/>
              </a:ext>
            </a:extLst>
          </p:cNvPr>
          <p:cNvSpPr/>
          <p:nvPr/>
        </p:nvSpPr>
        <p:spPr>
          <a:xfrm>
            <a:off x="7974452" y="3095646"/>
            <a:ext cx="961902" cy="653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Extract data</a:t>
            </a:r>
            <a:endParaRPr kumimoji="1" lang="zh-TW" altLang="en-US" dirty="0"/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DCA180A6-BC04-C53C-A3EF-B495A22E22A5}"/>
              </a:ext>
            </a:extLst>
          </p:cNvPr>
          <p:cNvSpPr/>
          <p:nvPr/>
        </p:nvSpPr>
        <p:spPr>
          <a:xfrm>
            <a:off x="7468395" y="4122179"/>
            <a:ext cx="1974015" cy="65314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 Falcon9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E972955-C7EF-0AB9-2547-AFAB074DAC7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8455403" y="2841003"/>
            <a:ext cx="0" cy="25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C9163D8-45EA-AF26-8FAC-56FFE690B6F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8455403" y="3748788"/>
            <a:ext cx="0" cy="37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菱形 18">
            <a:extLst>
              <a:ext uri="{FF2B5EF4-FFF2-40B4-BE49-F238E27FC236}">
                <a16:creationId xmlns:a16="http://schemas.microsoft.com/office/drawing/2014/main" id="{2E32AA06-C07C-82DB-9AD3-2B84D4EE430E}"/>
              </a:ext>
            </a:extLst>
          </p:cNvPr>
          <p:cNvSpPr/>
          <p:nvPr/>
        </p:nvSpPr>
        <p:spPr>
          <a:xfrm>
            <a:off x="7468395" y="5029964"/>
            <a:ext cx="1974015" cy="65314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 value miss</a:t>
            </a:r>
            <a:endParaRPr kumimoji="1" lang="zh-TW" altLang="en-US" dirty="0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A956E95-CD4E-1956-AAD1-74C6C98D33AE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8455403" y="4775320"/>
            <a:ext cx="0" cy="25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09919FC-31CD-4D44-A2D2-DC7C3C73F8EB}"/>
              </a:ext>
            </a:extLst>
          </p:cNvPr>
          <p:cNvSpPr/>
          <p:nvPr/>
        </p:nvSpPr>
        <p:spPr>
          <a:xfrm>
            <a:off x="10036984" y="5029963"/>
            <a:ext cx="961902" cy="653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Add mean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92AE4378-F42A-0176-866A-FEF8590BFC70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9442410" y="5356534"/>
            <a:ext cx="5945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4DC7AE3-56DD-AD68-97E8-65E8374F0893}"/>
              </a:ext>
            </a:extLst>
          </p:cNvPr>
          <p:cNvSpPr txBox="1"/>
          <p:nvPr/>
        </p:nvSpPr>
        <p:spPr>
          <a:xfrm>
            <a:off x="8562069" y="3833481"/>
            <a:ext cx="386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Yes</a:t>
            </a:r>
            <a:endParaRPr kumimoji="1" lang="zh-TW" altLang="en-US" sz="1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126CE35-4801-82B6-EA79-30CFF92935ED}"/>
              </a:ext>
            </a:extLst>
          </p:cNvPr>
          <p:cNvSpPr txBox="1"/>
          <p:nvPr/>
        </p:nvSpPr>
        <p:spPr>
          <a:xfrm>
            <a:off x="9493475" y="5079535"/>
            <a:ext cx="386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Yes</a:t>
            </a:r>
            <a:endParaRPr kumimoji="1" lang="zh-TW" altLang="en-US" sz="12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20A932E-5C59-03F3-5CE4-2EE9CEF02EC5}"/>
              </a:ext>
            </a:extLst>
          </p:cNvPr>
          <p:cNvSpPr/>
          <p:nvPr/>
        </p:nvSpPr>
        <p:spPr>
          <a:xfrm>
            <a:off x="8338749" y="1831805"/>
            <a:ext cx="233306" cy="233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BFC2B85F-4A32-1CA8-D580-EA1E0617E795}"/>
              </a:ext>
            </a:extLst>
          </p:cNvPr>
          <p:cNvSpPr/>
          <p:nvPr/>
        </p:nvSpPr>
        <p:spPr>
          <a:xfrm>
            <a:off x="8338749" y="5765857"/>
            <a:ext cx="233306" cy="233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1E3A06E4-F37C-1A86-6673-81468F9D6840}"/>
              </a:ext>
            </a:extLst>
          </p:cNvPr>
          <p:cNvCxnSpPr>
            <a:cxnSpLocks/>
            <a:stCxn id="29" idx="4"/>
            <a:endCxn id="8" idx="0"/>
          </p:cNvCxnSpPr>
          <p:nvPr/>
        </p:nvCxnSpPr>
        <p:spPr>
          <a:xfrm>
            <a:off x="8455402" y="2065111"/>
            <a:ext cx="1" cy="12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BA90EAE0-45A5-B28B-A1D0-7120445397B5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 flipH="1">
            <a:off x="8455402" y="5683105"/>
            <a:ext cx="1" cy="82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TW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altLang="zh-TW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DC1AEF-058F-40B7-FBA9-27D25282992E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data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wikipage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URL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data from table’s column and row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Transfer data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0060F5D-C19C-6245-B4E3-C80F12C027FE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7D6257-066E-BB6E-DFD8-CCE0E585D6AC}"/>
              </a:ext>
            </a:extLst>
          </p:cNvPr>
          <p:cNvSpPr txBox="1"/>
          <p:nvPr/>
        </p:nvSpPr>
        <p:spPr>
          <a:xfrm>
            <a:off x="1041419" y="4552909"/>
            <a:ext cx="30693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CCChou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/HW-for-IBM-DS/blob/main/capstone/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jupyter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-labs-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webscraping.ipynb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9DDF76-7DE4-F639-64E3-84A3D8ECA2ED}"/>
              </a:ext>
            </a:extLst>
          </p:cNvPr>
          <p:cNvSpPr/>
          <p:nvPr/>
        </p:nvSpPr>
        <p:spPr>
          <a:xfrm>
            <a:off x="7721424" y="2279827"/>
            <a:ext cx="1467958" cy="653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Get data from wiki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6874F-4E57-051C-5CE0-9382BFED0DC6}"/>
              </a:ext>
            </a:extLst>
          </p:cNvPr>
          <p:cNvSpPr/>
          <p:nvPr/>
        </p:nvSpPr>
        <p:spPr>
          <a:xfrm>
            <a:off x="7721422" y="3310987"/>
            <a:ext cx="1467959" cy="653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Parse data from table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BC6E5218-DD29-B365-584B-762C7A0F96E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8455402" y="2932969"/>
            <a:ext cx="1" cy="378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208DBE3-059E-5F4D-2D78-312A79BA53D7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8455402" y="3964129"/>
            <a:ext cx="1" cy="44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7D4F4B9-3BA5-F8FC-62E1-166EA95C1096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8455402" y="4775320"/>
            <a:ext cx="1" cy="72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C5EA620-51BE-2EE5-527C-5BF09FBA995A}"/>
              </a:ext>
            </a:extLst>
          </p:cNvPr>
          <p:cNvSpPr/>
          <p:nvPr/>
        </p:nvSpPr>
        <p:spPr>
          <a:xfrm>
            <a:off x="7721424" y="4412776"/>
            <a:ext cx="1467958" cy="653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Transfer to </a:t>
            </a:r>
            <a:r>
              <a:rPr kumimoji="1" lang="en-US" altLang="zh-TW" dirty="0" err="1"/>
              <a:t>dataframe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3A111B48-1A51-2336-0BB1-4AD2BCFC6355}"/>
              </a:ext>
            </a:extLst>
          </p:cNvPr>
          <p:cNvSpPr/>
          <p:nvPr/>
        </p:nvSpPr>
        <p:spPr>
          <a:xfrm>
            <a:off x="8338749" y="1831805"/>
            <a:ext cx="233306" cy="233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ABA524E-02DF-9BBA-6BD4-EF4D06B36355}"/>
              </a:ext>
            </a:extLst>
          </p:cNvPr>
          <p:cNvSpPr/>
          <p:nvPr/>
        </p:nvSpPr>
        <p:spPr>
          <a:xfrm>
            <a:off x="8338749" y="5501247"/>
            <a:ext cx="233306" cy="233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AC96B9D3-4B7C-4F5E-F6CD-36AF25D92D58}"/>
              </a:ext>
            </a:extLst>
          </p:cNvPr>
          <p:cNvCxnSpPr>
            <a:cxnSpLocks/>
            <a:stCxn id="20" idx="4"/>
            <a:endCxn id="9" idx="0"/>
          </p:cNvCxnSpPr>
          <p:nvPr/>
        </p:nvCxnSpPr>
        <p:spPr>
          <a:xfrm>
            <a:off x="8455402" y="2065111"/>
            <a:ext cx="1" cy="214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A06D82-AA33-84D3-6B39-94538E09A9B2}"/>
              </a:ext>
            </a:extLst>
          </p:cNvPr>
          <p:cNvSpPr txBox="1"/>
          <p:nvPr/>
        </p:nvSpPr>
        <p:spPr>
          <a:xfrm>
            <a:off x="770011" y="4184774"/>
            <a:ext cx="8838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" altLang="zh-TW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CCChou</a:t>
            </a:r>
            <a:r>
              <a:rPr lang="en" altLang="zh-TW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/HW-for-IBM-DS/blob/main/capstone/labs-jupyter-spacex-Data%20wrangling.ipynb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20358</TotalTime>
  <Words>1432</Words>
  <Application>Microsoft Macintosh PowerPoint</Application>
  <PresentationFormat>寬螢幕</PresentationFormat>
  <Paragraphs>198</Paragraphs>
  <Slides>46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system-ui</vt:lpstr>
      <vt:lpstr>Abadi</vt:lpstr>
      <vt:lpstr>Arial</vt:lpstr>
      <vt:lpstr>Calibri</vt:lpstr>
      <vt:lpstr>IBM Plex Mono SemiBold</vt:lpstr>
      <vt:lpstr>Custom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冠宇 周</cp:lastModifiedBy>
  <cp:revision>209</cp:revision>
  <dcterms:created xsi:type="dcterms:W3CDTF">2021-04-29T18:58:34Z</dcterms:created>
  <dcterms:modified xsi:type="dcterms:W3CDTF">2024-12-01T14:01:24Z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